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63" r:id="rId5"/>
    <p:sldId id="269" r:id="rId6"/>
    <p:sldId id="262" r:id="rId7"/>
    <p:sldId id="270" r:id="rId8"/>
    <p:sldId id="271" r:id="rId9"/>
    <p:sldId id="268" r:id="rId10"/>
    <p:sldId id="267" r:id="rId11"/>
    <p:sldId id="261" r:id="rId12"/>
    <p:sldId id="260" r:id="rId13"/>
    <p:sldId id="272" r:id="rId14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54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15"/>
          <c:dPt>
            <c:idx val="0"/>
            <c:bubble3D val="0"/>
            <c:spPr>
              <a:solidFill>
                <a:srgbClr val="00206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65</c:v>
                </c:pt>
                <c:pt idx="1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803405"/>
            <a:ext cx="70866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632201"/>
            <a:ext cx="70866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4314328"/>
            <a:ext cx="218313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4323846"/>
            <a:ext cx="4800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0574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4697361"/>
            <a:ext cx="8116526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941440"/>
            <a:ext cx="811638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5516716"/>
            <a:ext cx="81153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753533"/>
            <a:ext cx="81153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9134"/>
            <a:ext cx="7597887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365557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3959863"/>
            <a:ext cx="7613650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7188" y="9334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70129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1124702"/>
            <a:ext cx="7609640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8316"/>
            <a:ext cx="7608491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8884"/>
            <a:ext cx="524361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2202080"/>
            <a:ext cx="2592324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2201333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904067"/>
            <a:ext cx="2592324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2192866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4191001"/>
            <a:ext cx="2588687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2362200"/>
            <a:ext cx="258868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4873765"/>
            <a:ext cx="2588687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4191001"/>
            <a:ext cx="2586701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2362200"/>
            <a:ext cx="258670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4873764"/>
            <a:ext cx="2586701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4191001"/>
            <a:ext cx="259235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2362200"/>
            <a:ext cx="258590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4873762"/>
            <a:ext cx="2589334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194560"/>
            <a:ext cx="81153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745067"/>
            <a:ext cx="154305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0" y="745068"/>
            <a:ext cx="615315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379942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1"/>
            <a:ext cx="524361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753534"/>
            <a:ext cx="81152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3641726"/>
            <a:ext cx="786765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2"/>
            <a:ext cx="5243619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194560"/>
            <a:ext cx="40005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94560"/>
            <a:ext cx="40005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45795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7" y="2183802"/>
            <a:ext cx="3809993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3132667"/>
            <a:ext cx="3983831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183802"/>
            <a:ext cx="382905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132667"/>
            <a:ext cx="40005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746760"/>
            <a:ext cx="4882964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30861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51549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751242"/>
            <a:ext cx="273372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515493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45795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2194561"/>
            <a:ext cx="81153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6356351"/>
            <a:ext cx="21831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355846"/>
            <a:ext cx="5829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18" Type="http://schemas.openxmlformats.org/officeDocument/2006/relationships/image" Target="../media/image64.jpeg"/><Relationship Id="rId3" Type="http://schemas.openxmlformats.org/officeDocument/2006/relationships/image" Target="../media/image49.jpeg"/><Relationship Id="rId21" Type="http://schemas.openxmlformats.org/officeDocument/2006/relationships/image" Target="../media/image67.pn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17" Type="http://schemas.openxmlformats.org/officeDocument/2006/relationships/image" Target="../media/image63.jpeg"/><Relationship Id="rId2" Type="http://schemas.openxmlformats.org/officeDocument/2006/relationships/image" Target="../media/image48.jpeg"/><Relationship Id="rId16" Type="http://schemas.openxmlformats.org/officeDocument/2006/relationships/image" Target="../media/image62.jpeg"/><Relationship Id="rId20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1.png"/><Relationship Id="rId10" Type="http://schemas.openxmlformats.org/officeDocument/2006/relationships/image" Target="../media/image56.jpeg"/><Relationship Id="rId19" Type="http://schemas.openxmlformats.org/officeDocument/2006/relationships/image" Target="../media/image65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image" Target="../media/image8.gif"/><Relationship Id="rId16" Type="http://schemas.openxmlformats.org/officeDocument/2006/relationships/image" Target="../media/image22.jp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10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gif"/><Relationship Id="rId7" Type="http://schemas.openxmlformats.org/officeDocument/2006/relationships/image" Target="../media/image38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chart" Target="../charts/chart1.xml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33374" y="1245951"/>
            <a:ext cx="9789458" cy="1323439"/>
          </a:xfrm>
          <a:prstGeom prst="rect">
            <a:avLst/>
          </a:prstGeom>
          <a:noFill/>
          <a:effectLst>
            <a:glow rad="127000">
              <a:schemeClr val="accent1">
                <a:alpha val="92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65100" prst="angle"/>
          </a:sp3d>
        </p:spPr>
        <p:txBody>
          <a:bodyPr wrap="square" lIns="91440" tIns="45720" rIns="91440" bIns="4572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4000" b="1" cap="none" spc="50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gradFill flip="none" rotWithShape="1">
                  <a:gsLst>
                    <a:gs pos="18000">
                      <a:schemeClr val="accent3"/>
                    </a:gs>
                    <a:gs pos="0">
                      <a:schemeClr val="accent1"/>
                    </a:gs>
                    <a:gs pos="74000">
                      <a:schemeClr val="accent5"/>
                    </a:gs>
                    <a:gs pos="55000">
                      <a:schemeClr val="accent4"/>
                    </a:gs>
                    <a:gs pos="38000">
                      <a:schemeClr val="accent2"/>
                    </a:gs>
                    <a:gs pos="92000">
                      <a:schemeClr val="accent6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outerShdw blurRad="38100" dist="12700" dir="1800000" algn="tl" rotWithShape="0">
                    <a:prstClr val="black">
                      <a:alpha val="72000"/>
                    </a:prstClr>
                  </a:outerShdw>
                </a:effectLst>
                <a:latin typeface="CG Omega" panose="020B0502050508020304" pitchFamily="34" charset="0"/>
              </a:rPr>
              <a:t>Selling Against the Hype of </a:t>
            </a:r>
          </a:p>
          <a:p>
            <a:pPr algn="ctr"/>
            <a:r>
              <a:rPr lang="en-US" sz="4000" b="1" spc="50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gradFill flip="none" rotWithShape="1">
                  <a:gsLst>
                    <a:gs pos="18000">
                      <a:schemeClr val="accent3"/>
                    </a:gs>
                    <a:gs pos="0">
                      <a:schemeClr val="accent1"/>
                    </a:gs>
                    <a:gs pos="74000">
                      <a:schemeClr val="accent5"/>
                    </a:gs>
                    <a:gs pos="55000">
                      <a:schemeClr val="accent4"/>
                    </a:gs>
                    <a:gs pos="38000">
                      <a:schemeClr val="accent2"/>
                    </a:gs>
                    <a:gs pos="92000">
                      <a:schemeClr val="accent6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outerShdw blurRad="38100" dist="12700" dir="1800000" algn="tl" rotWithShape="0">
                    <a:prstClr val="black">
                      <a:alpha val="72000"/>
                    </a:prstClr>
                  </a:outerShdw>
                </a:effectLst>
                <a:latin typeface="CG Omega" panose="020B0502050508020304" pitchFamily="34" charset="0"/>
              </a:rPr>
              <a:t>New Mediums </a:t>
            </a:r>
            <a:r>
              <a:rPr lang="en-US" sz="4000" b="1" cap="none" spc="50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gradFill flip="none" rotWithShape="1">
                  <a:gsLst>
                    <a:gs pos="18000">
                      <a:schemeClr val="accent3"/>
                    </a:gs>
                    <a:gs pos="0">
                      <a:schemeClr val="accent1"/>
                    </a:gs>
                    <a:gs pos="74000">
                      <a:schemeClr val="accent5"/>
                    </a:gs>
                    <a:gs pos="55000">
                      <a:schemeClr val="accent4"/>
                    </a:gs>
                    <a:gs pos="38000">
                      <a:schemeClr val="accent2"/>
                    </a:gs>
                    <a:gs pos="92000">
                      <a:schemeClr val="accent6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outerShdw blurRad="38100" dist="12700" dir="1800000" algn="tl" rotWithShape="0">
                    <a:prstClr val="black">
                      <a:alpha val="72000"/>
                    </a:prstClr>
                  </a:outerShdw>
                </a:effectLst>
                <a:latin typeface="CG Omega" panose="020B0502050508020304" pitchFamily="34" charset="0"/>
              </a:rPr>
              <a:t>and </a:t>
            </a:r>
            <a:r>
              <a:rPr lang="en-US" sz="4000" b="1" spc="50" dirty="0">
                <a:ln w="0">
                  <a:solidFill>
                    <a:schemeClr val="bg2">
                      <a:lumMod val="50000"/>
                    </a:schemeClr>
                  </a:solidFill>
                </a:ln>
                <a:gradFill flip="none" rotWithShape="1">
                  <a:gsLst>
                    <a:gs pos="18000">
                      <a:schemeClr val="accent3"/>
                    </a:gs>
                    <a:gs pos="0">
                      <a:schemeClr val="accent1"/>
                    </a:gs>
                    <a:gs pos="74000">
                      <a:schemeClr val="accent5"/>
                    </a:gs>
                    <a:gs pos="55000">
                      <a:schemeClr val="accent4"/>
                    </a:gs>
                    <a:gs pos="38000">
                      <a:schemeClr val="accent2"/>
                    </a:gs>
                    <a:gs pos="92000">
                      <a:schemeClr val="accent6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outerShdw blurRad="38100" dist="12700" dir="1800000" algn="tl" rotWithShape="0">
                    <a:prstClr val="black">
                      <a:alpha val="72000"/>
                    </a:prstClr>
                  </a:outerShdw>
                </a:effectLst>
                <a:latin typeface="CG Omega" panose="020B0502050508020304" pitchFamily="34" charset="0"/>
              </a:rPr>
              <a:t>Social </a:t>
            </a:r>
            <a:r>
              <a:rPr lang="en-US" sz="4000" b="1" spc="50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gradFill flip="none" rotWithShape="1">
                  <a:gsLst>
                    <a:gs pos="18000">
                      <a:schemeClr val="accent3"/>
                    </a:gs>
                    <a:gs pos="0">
                      <a:schemeClr val="accent1"/>
                    </a:gs>
                    <a:gs pos="74000">
                      <a:schemeClr val="accent5"/>
                    </a:gs>
                    <a:gs pos="55000">
                      <a:schemeClr val="accent4"/>
                    </a:gs>
                    <a:gs pos="38000">
                      <a:schemeClr val="accent2"/>
                    </a:gs>
                    <a:gs pos="92000">
                      <a:schemeClr val="accent6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outerShdw blurRad="38100" dist="12700" dir="1800000" algn="tl" rotWithShape="0">
                    <a:prstClr val="black">
                      <a:alpha val="72000"/>
                    </a:prstClr>
                  </a:outerShdw>
                </a:effectLst>
                <a:latin typeface="CG Omega" panose="020B0502050508020304" pitchFamily="34" charset="0"/>
              </a:rPr>
              <a:t>Media</a:t>
            </a:r>
            <a:endParaRPr lang="en-US" sz="4000" b="1" cap="none" spc="50" dirty="0">
              <a:ln w="0">
                <a:solidFill>
                  <a:schemeClr val="bg2">
                    <a:lumMod val="50000"/>
                  </a:schemeClr>
                </a:solidFill>
              </a:ln>
              <a:gradFill flip="none" rotWithShape="1">
                <a:gsLst>
                  <a:gs pos="18000">
                    <a:schemeClr val="accent3"/>
                  </a:gs>
                  <a:gs pos="0">
                    <a:schemeClr val="accent1"/>
                  </a:gs>
                  <a:gs pos="74000">
                    <a:schemeClr val="accent5"/>
                  </a:gs>
                  <a:gs pos="55000">
                    <a:schemeClr val="accent4"/>
                  </a:gs>
                  <a:gs pos="38000">
                    <a:schemeClr val="accent2"/>
                  </a:gs>
                  <a:gs pos="92000">
                    <a:schemeClr val="accent6">
                      <a:lumMod val="75000"/>
                    </a:schemeClr>
                  </a:gs>
                </a:gsLst>
                <a:lin ang="0" scaled="1"/>
                <a:tileRect/>
              </a:gradFill>
              <a:effectLst>
                <a:outerShdw blurRad="38100" dist="12700" dir="1800000" algn="tl" rotWithShape="0">
                  <a:prstClr val="black">
                    <a:alpha val="72000"/>
                  </a:prstClr>
                </a:outerShdw>
              </a:effectLst>
              <a:latin typeface="CG Omega" panose="020B0502050508020304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063194" y="4707349"/>
            <a:ext cx="1684839" cy="393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Walter Scott</a:t>
            </a:r>
            <a:endParaRPr lang="en-US" dirty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364650" y="3457963"/>
            <a:ext cx="2383383" cy="492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Parker Slaybaugh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138498" y="4035075"/>
            <a:ext cx="1609535" cy="492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Chris Lagey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780307" y="3388630"/>
            <a:ext cx="1722043" cy="1051262"/>
            <a:chOff x="4780309" y="3181800"/>
            <a:chExt cx="1722043" cy="1051262"/>
          </a:xfrm>
        </p:grpSpPr>
        <p:pic>
          <p:nvPicPr>
            <p:cNvPr id="15" name="Picture 2" descr="http://upload.wikimedia.org/wikipedia/en/thumb/b/b8/WRIC.jpg/200px-WRIC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0309" y="3181800"/>
              <a:ext cx="1405338" cy="36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http://www.sinclairstations.com/logos/SinclairLogo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0309" y="3832687"/>
              <a:ext cx="1722043" cy="400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033" y="4653603"/>
            <a:ext cx="1336388" cy="501145"/>
          </a:xfrm>
          <a:prstGeom prst="rect">
            <a:avLst/>
          </a:prstGeom>
        </p:spPr>
      </p:pic>
      <p:pic>
        <p:nvPicPr>
          <p:cNvPr id="5" name="MOST INTERESTING MEN IN THE WORL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52" end="12148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4753" y="6428934"/>
            <a:ext cx="291729" cy="29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8431" y="1279446"/>
            <a:ext cx="5235946" cy="1754326"/>
          </a:xfrm>
          <a:prstGeom prst="rect">
            <a:avLst/>
          </a:prstGeom>
          <a:noFill/>
          <a:effectLst>
            <a:glow rad="127000">
              <a:schemeClr val="accent1">
                <a:alpha val="92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65100" prst="angle"/>
          </a:sp3d>
        </p:spPr>
        <p:txBody>
          <a:bodyPr wrap="square" lIns="91440" tIns="45720" rIns="91440" bIns="4572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5400" b="1" spc="50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ffectLst>
                  <a:outerShdw blurRad="139700" dist="25400" dir="2700000" sx="99000" sy="99000" algn="tl" rotWithShape="0">
                    <a:prstClr val="black">
                      <a:alpha val="72000"/>
                    </a:prstClr>
                  </a:outerShdw>
                </a:effectLst>
                <a:latin typeface="CG Omega" panose="020B0502050508020304" pitchFamily="34" charset="0"/>
              </a:rPr>
              <a:t>Selling Against</a:t>
            </a:r>
          </a:p>
          <a:p>
            <a:pPr algn="ctr"/>
            <a:r>
              <a:rPr lang="en-US" sz="5400" b="1" spc="50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ffectLst>
                  <a:outerShdw blurRad="139700" dist="25400" dir="2700000" sx="99000" sy="99000" algn="tl" rotWithShape="0">
                    <a:prstClr val="black">
                      <a:alpha val="72000"/>
                    </a:prstClr>
                  </a:outerShdw>
                </a:effectLst>
                <a:latin typeface="CG Omega" panose="020B0502050508020304" pitchFamily="34" charset="0"/>
              </a:rPr>
              <a:t>The Hype </a:t>
            </a:r>
            <a:endParaRPr lang="en-US" sz="5400" b="1" cap="none" spc="50" dirty="0">
              <a:ln w="0">
                <a:solidFill>
                  <a:schemeClr val="bg2">
                    <a:lumMod val="50000"/>
                  </a:schemeClr>
                </a:solidFill>
              </a:ln>
              <a:solidFill>
                <a:schemeClr val="accent6"/>
              </a:solidFill>
              <a:effectLst>
                <a:outerShdw blurRad="38100" dist="12700" dir="1800000" algn="tl" rotWithShape="0">
                  <a:prstClr val="black">
                    <a:alpha val="72000"/>
                  </a:prstClr>
                </a:outerShdw>
              </a:effectLst>
              <a:latin typeface="CG Omega" panose="020B0502050508020304" pitchFamily="34" charset="0"/>
            </a:endParaRPr>
          </a:p>
        </p:txBody>
      </p:sp>
      <p:pic>
        <p:nvPicPr>
          <p:cNvPr id="3" name="Picture 20" descr="https://www.facebook.com/images/fb_icon_325x3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965" y="3488208"/>
            <a:ext cx="1170167" cy="117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813" y="3412468"/>
            <a:ext cx="1321646" cy="1321646"/>
          </a:xfrm>
          <a:prstGeom prst="rect">
            <a:avLst/>
          </a:prstGeom>
        </p:spPr>
      </p:pic>
      <p:pic>
        <p:nvPicPr>
          <p:cNvPr id="5" name="Picture 26" descr="https://www.plusyourbusiness.com/wp-content/uploads/2013/11/GooglePlus-Logo-Offici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88" y="3326804"/>
            <a:ext cx="1404121" cy="140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 descr="https://g.twimg.com/Twitter_logo_blu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343" y="3468483"/>
            <a:ext cx="1485941" cy="120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338894"/>
              </p:ext>
            </p:extLst>
          </p:nvPr>
        </p:nvGraphicFramePr>
        <p:xfrm>
          <a:off x="640357" y="3192333"/>
          <a:ext cx="7740871" cy="2040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2"/>
                <a:gridCol w="1213945"/>
                <a:gridCol w="2490951"/>
                <a:gridCol w="1277007"/>
                <a:gridCol w="930166"/>
              </a:tblGrid>
              <a:tr h="1126020">
                <a:tc>
                  <a:txBody>
                    <a:bodyPr/>
                    <a:lstStyle/>
                    <a:p>
                      <a:r>
                        <a:rPr lang="en-US" dirty="0" smtClean="0"/>
                        <a:t>Right</a:t>
                      </a:r>
                      <a:r>
                        <a:rPr lang="en-US" baseline="0" dirty="0" smtClean="0"/>
                        <a:t> off a Cliff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99,000 Followers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1-3%</a:t>
                      </a:r>
                      <a:r>
                        <a:rPr lang="en-US" baseline="0" dirty="0" smtClean="0"/>
                        <a:t> See his Post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1,000-3,000 people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Free</a:t>
                      </a:r>
                      <a:endParaRPr lang="en-US" dirty="0"/>
                    </a:p>
                  </a:txBody>
                  <a:tcPr/>
                </a:tc>
              </a:tr>
              <a:tr h="780338">
                <a:tc>
                  <a:txBody>
                    <a:bodyPr/>
                    <a:lstStyle/>
                    <a:p>
                      <a:r>
                        <a:rPr lang="en-US" dirty="0" smtClean="0"/>
                        <a:t>Right</a:t>
                      </a:r>
                      <a:r>
                        <a:rPr lang="en-US" baseline="0" dirty="0" smtClean="0"/>
                        <a:t> off a Cliff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99,000</a:t>
                      </a:r>
                    </a:p>
                    <a:p>
                      <a:r>
                        <a:rPr lang="en-US" dirty="0" smtClean="0"/>
                        <a:t>Followers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29%-76% See His Post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29,000-76,000</a:t>
                      </a:r>
                    </a:p>
                    <a:p>
                      <a:r>
                        <a:rPr lang="en-US" dirty="0" smtClean="0"/>
                        <a:t>People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$150</a:t>
                      </a:r>
                    </a:p>
                    <a:p>
                      <a:r>
                        <a:rPr lang="en-US" dirty="0" smtClean="0"/>
                        <a:t>-1</a:t>
                      </a:r>
                      <a:r>
                        <a:rPr lang="en-US" baseline="0" dirty="0" smtClean="0"/>
                        <a:t> Post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527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http://www.sagennext.com/wp-content/uploads/2013/04/single-paren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842" y="860556"/>
            <a:ext cx="4081193" cy="236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deolaonline.com/wp-content/uploads/2015/01/senior_black_m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5" y="2835084"/>
            <a:ext cx="2410659" cy="160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39ya49a1fwv14.cloudfront.net/wp-content/uploads/2014/01/young_black_woman.jpg_13692079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36" y="4172821"/>
            <a:ext cx="2771482" cy="185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1.bp.blogspot.com/-gYhqisn2C5g/VJFWmSGrEhI/AAAAAAAAbYE/hZQ-dhQjnR4/s1600/PA%2Bnicole%2Bmatthewson%2Bl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243" y="960200"/>
            <a:ext cx="2951544" cy="250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tatic.wixstatic.com/media/2358a5be790446faac55643bb513491d.jpg_srz_344_408_75_22_0.50_1.20_0.00_jpg_sr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025" y="3532271"/>
            <a:ext cx="2205938" cy="261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1.staticflickr.com/9/8518/8456454246_2f797e21c6_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767" y="4566482"/>
            <a:ext cx="3265542" cy="218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morganjones.co.uk/wp-content/uploads/2014/01/mexican-guy-in-straw-trilby-with-thumbs-up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781" y="2233047"/>
            <a:ext cx="38100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singleparentingconsult.com/wp-content/uploads/2014/10/meet-single-parent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724" y="1806574"/>
            <a:ext cx="2507332" cy="167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lifematters.com/_images_parenting/single-pag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8" y="1046549"/>
            <a:ext cx="379095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media.lifehealthpro.com/lifehealthpro/article/2014/09/25/single-parent42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70" y="5180552"/>
            <a:ext cx="3157310" cy="170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larsenfamilydental.com/wp-content/uploads/2014/10/FAMILY-dental-care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11" y="3893722"/>
            <a:ext cx="2667000" cy="177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mydesertview.org/wp-content/uploads/2013/08/family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98" y="4012371"/>
            <a:ext cx="2298359" cy="153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joannawillis.files.wordpress.com/2010/06/mom20n20girl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774" y="4526529"/>
            <a:ext cx="2084943" cy="195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://www.nielsen.com/content/dam/corporate/us/en/images/solutions/audience-measurement/nielsen-radio/radio-guy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721" y="482450"/>
            <a:ext cx="2228277" cy="207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www.markramseymedia.com/wp-content/uploads/2011/10/listening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60" y="5382018"/>
            <a:ext cx="2020473" cy="144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://www.weddingthingz.com/wp-content/uploads/2015/05/women_25to54_0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435" y="4818055"/>
            <a:ext cx="3297352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://static.guim.co.uk/sys-images/Guardian/Archive/Search/2011/10/5/1317828598977/Young-women-listening-to--007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5" y="3344624"/>
            <a:ext cx="2816068" cy="168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://podcast.musicradiocreative.com/wp-content/uploads/2013/03/radio-station-playlists-300x200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35" y="3724187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c2.staticflickr.com/6/5485/9400053236_2a96620028_b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954" y="2308735"/>
            <a:ext cx="3129995" cy="208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1"/>
          <a:srcRect l="2023" t="13324" r="22319" b="30786"/>
          <a:stretch/>
        </p:blipFill>
        <p:spPr>
          <a:xfrm>
            <a:off x="448744" y="1653853"/>
            <a:ext cx="2697698" cy="178884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596794" y="1496387"/>
            <a:ext cx="6173765" cy="923330"/>
          </a:xfrm>
          <a:prstGeom prst="rect">
            <a:avLst/>
          </a:prstGeom>
          <a:noFill/>
          <a:effectLst>
            <a:glow rad="127000">
              <a:schemeClr val="accent1">
                <a:alpha val="92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65100" prst="angle"/>
          </a:sp3d>
        </p:spPr>
        <p:txBody>
          <a:bodyPr wrap="square" lIns="91440" tIns="45720" rIns="91440" bIns="4572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5400" b="1" spc="50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3"/>
                </a:solidFill>
                <a:effectLst>
                  <a:outerShdw blurRad="139700" dist="25400" dir="2700000" sx="99000" sy="99000" algn="tl" rotWithShape="0">
                    <a:prstClr val="black">
                      <a:alpha val="72000"/>
                    </a:prstClr>
                  </a:outerShdw>
                </a:effectLst>
                <a:latin typeface="CG Omega" panose="020B0502050508020304" pitchFamily="34" charset="0"/>
              </a:rPr>
              <a:t>What Do We Sell?</a:t>
            </a:r>
            <a:endParaRPr lang="en-US" sz="5400" b="1" cap="none" spc="50" dirty="0">
              <a:ln w="0">
                <a:solidFill>
                  <a:schemeClr val="bg2">
                    <a:lumMod val="50000"/>
                  </a:schemeClr>
                </a:solidFill>
              </a:ln>
              <a:solidFill>
                <a:schemeClr val="accent3"/>
              </a:solidFill>
              <a:effectLst>
                <a:outerShdw blurRad="38100" dist="12700" dir="1800000" algn="tl" rotWithShape="0">
                  <a:prstClr val="black">
                    <a:alpha val="72000"/>
                  </a:prstClr>
                </a:outerShdw>
              </a:effectLst>
              <a:latin typeface="CG Omega" panose="020B0502050508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83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7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2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-media-cache-ak0.pinimg.com/736x/79/9e/e8/799ee8816e9e71e3595be86cf7a2394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228" y="1184395"/>
            <a:ext cx="2236971" cy="298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content.xx.fbcdn.net/hphotos-xfa1/v/t1.0-9/205022_207761185919371_6432252_n.jpg?oh=d22b4e8382a346562629cbd0a4240877&amp;oe=562E0B1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222" y="1159905"/>
            <a:ext cx="2327563" cy="310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amiba.net/assets/images/Merchandise/Come-In-Were-Local-DECAL-fron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25" y="1880854"/>
            <a:ext cx="2885432" cy="180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s.huffingtonpost.com/2014-08-26-right_brain_left_brai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354" y="4349703"/>
            <a:ext cx="4055997" cy="227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heartbreakhypnotist.com/wp-content/uploads/2013/01/frustrated-boy-studying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98" y="4377553"/>
            <a:ext cx="3374156" cy="224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987310" y="1271787"/>
            <a:ext cx="5402010" cy="1754326"/>
          </a:xfrm>
          <a:prstGeom prst="rect">
            <a:avLst/>
          </a:prstGeom>
          <a:noFill/>
          <a:effectLst>
            <a:glow rad="127000">
              <a:schemeClr val="accent1">
                <a:alpha val="92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65100" prst="angle"/>
          </a:sp3d>
        </p:spPr>
        <p:txBody>
          <a:bodyPr wrap="square" lIns="91440" tIns="45720" rIns="91440" bIns="4572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5400" b="1" cap="none" spc="50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139700" dist="25400" dir="2700000" sx="99000" sy="99000" algn="tl" rotWithShape="0">
                    <a:prstClr val="black">
                      <a:alpha val="72000"/>
                    </a:prstClr>
                  </a:outerShdw>
                </a:effectLst>
                <a:latin typeface="CG Omega" panose="020B0502050508020304" pitchFamily="34" charset="0"/>
              </a:rPr>
              <a:t>Selling Against The Hype</a:t>
            </a:r>
            <a:endParaRPr lang="en-US" sz="5400" b="1" cap="none" spc="50" dirty="0">
              <a:ln w="0">
                <a:solidFill>
                  <a:schemeClr val="bg2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12700" dir="1800000" algn="tl" rotWithShape="0">
                  <a:prstClr val="black">
                    <a:alpha val="72000"/>
                  </a:prstClr>
                </a:outerShdw>
              </a:effectLst>
              <a:latin typeface="CG Omega" panose="020B0502050508020304" pitchFamily="34" charset="0"/>
            </a:endParaRPr>
          </a:p>
        </p:txBody>
      </p:sp>
      <p:pic>
        <p:nvPicPr>
          <p:cNvPr id="10" name="Merediths Miracles Colon 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9200" y="647459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6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15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01845" y="2554489"/>
            <a:ext cx="9789458" cy="1569660"/>
          </a:xfrm>
          <a:prstGeom prst="rect">
            <a:avLst/>
          </a:prstGeom>
          <a:noFill/>
          <a:effectLst>
            <a:glow rad="127000">
              <a:schemeClr val="accent1">
                <a:alpha val="92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65100" prst="angle"/>
          </a:sp3d>
        </p:spPr>
        <p:txBody>
          <a:bodyPr wrap="square" lIns="91440" tIns="45720" rIns="91440" bIns="4572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9600" b="1" cap="none" spc="50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gradFill flip="none" rotWithShape="1">
                  <a:gsLst>
                    <a:gs pos="18000">
                      <a:schemeClr val="accent3"/>
                    </a:gs>
                    <a:gs pos="0">
                      <a:schemeClr val="accent1"/>
                    </a:gs>
                    <a:gs pos="74000">
                      <a:schemeClr val="accent5"/>
                    </a:gs>
                    <a:gs pos="55000">
                      <a:schemeClr val="accent4"/>
                    </a:gs>
                    <a:gs pos="38000">
                      <a:schemeClr val="accent2"/>
                    </a:gs>
                    <a:gs pos="92000">
                      <a:schemeClr val="accent6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outerShdw blurRad="38100" dist="12700" dir="1800000" algn="tl" rotWithShape="0">
                    <a:prstClr val="black">
                      <a:alpha val="72000"/>
                    </a:prstClr>
                  </a:outerShdw>
                </a:effectLst>
                <a:latin typeface="CG Omega" panose="020B0502050508020304" pitchFamily="34" charset="0"/>
              </a:rPr>
              <a:t>Thank You!</a:t>
            </a:r>
            <a:endParaRPr lang="en-US" sz="9600" b="1" cap="none" spc="50" dirty="0">
              <a:ln w="0">
                <a:solidFill>
                  <a:schemeClr val="bg2">
                    <a:lumMod val="50000"/>
                  </a:schemeClr>
                </a:solidFill>
              </a:ln>
              <a:gradFill flip="none" rotWithShape="1">
                <a:gsLst>
                  <a:gs pos="18000">
                    <a:schemeClr val="accent3"/>
                  </a:gs>
                  <a:gs pos="0">
                    <a:schemeClr val="accent1"/>
                  </a:gs>
                  <a:gs pos="74000">
                    <a:schemeClr val="accent5"/>
                  </a:gs>
                  <a:gs pos="55000">
                    <a:schemeClr val="accent4"/>
                  </a:gs>
                  <a:gs pos="38000">
                    <a:schemeClr val="accent2"/>
                  </a:gs>
                  <a:gs pos="92000">
                    <a:schemeClr val="accent6">
                      <a:lumMod val="75000"/>
                    </a:schemeClr>
                  </a:gs>
                </a:gsLst>
                <a:lin ang="0" scaled="1"/>
                <a:tileRect/>
              </a:gradFill>
              <a:effectLst>
                <a:outerShdw blurRad="38100" dist="12700" dir="1800000" algn="tl" rotWithShape="0">
                  <a:prstClr val="black">
                    <a:alpha val="72000"/>
                  </a:prstClr>
                </a:outerShdw>
              </a:effectLst>
              <a:latin typeface="CG Omega" panose="020B0502050508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8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3000"/>
                <a:shade val="98000"/>
                <a:satMod val="150000"/>
                <a:lumMod val="102000"/>
              </a:schemeClr>
            </a:gs>
            <a:gs pos="50000">
              <a:schemeClr val="bg2">
                <a:tint val="98000"/>
                <a:shade val="90000"/>
                <a:satMod val="13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Use links below to save imag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176" y="1029798"/>
            <a:ext cx="6050036" cy="214776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523327" y="3363684"/>
            <a:ext cx="2148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Publicity</a:t>
            </a:r>
            <a:endParaRPr lang="en-US" sz="3600" dirty="0">
              <a:ln w="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52126" y="3363684"/>
            <a:ext cx="31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;</a:t>
            </a:r>
            <a:endParaRPr lang="en-US" sz="3600" dirty="0">
              <a:ln w="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319" y="4196138"/>
            <a:ext cx="7892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Especially promotional publicity of an extravagant or contrived kind </a:t>
            </a:r>
            <a:endParaRPr lang="en-US" sz="3600" dirty="0">
              <a:ln w="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815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3000"/>
                <a:shade val="98000"/>
                <a:satMod val="150000"/>
                <a:lumMod val="102000"/>
              </a:schemeClr>
            </a:gs>
            <a:gs pos="50000">
              <a:schemeClr val="bg2">
                <a:tint val="98000"/>
                <a:shade val="90000"/>
                <a:satMod val="13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Picture 34" descr="https://www.ryze.com/ryz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038" y="2025302"/>
            <a:ext cx="1419225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icons.iconarchive.com/icons/danleech/simple/1024/quora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531" y="3568750"/>
            <a:ext cx="959950" cy="95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ecx.images-amazon.com/images/I/61MZfrB759L._SY300_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650" y="2046213"/>
            <a:ext cx="1400917" cy="140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ordcuttersnews.com/wp-content/uploads/2014/09/netflix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08" y="3758176"/>
            <a:ext cx="1476448" cy="83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thevpn.guru/wp-content/uploads/2014/03/hulu-plus-outside-u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5" t="14237" r="6818" b="18199"/>
          <a:stretch/>
        </p:blipFill>
        <p:spPr bwMode="auto">
          <a:xfrm>
            <a:off x="1014931" y="2623186"/>
            <a:ext cx="1688951" cy="74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net3.cbsistatic.com/hub/i/r/2015/01/04/57931480-9cd4-47e9-9b6e-fca3f03f6f3f/resize/770x578/f2d015eea993a2c042def1f15e4154ba/sling-tv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338" y="5133828"/>
            <a:ext cx="1662467" cy="87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insupersite.com/site-files/winsupersite.com/files/imagecache/large_img/uploads/2013/03/roku3-hero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6" t="27258" r="18950" b="12045"/>
          <a:stretch/>
        </p:blipFill>
        <p:spPr bwMode="auto">
          <a:xfrm>
            <a:off x="5556595" y="1284315"/>
            <a:ext cx="1204858" cy="6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droid-life.com/wp-content/uploads/2013/07/chromecast-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883" y="4597826"/>
            <a:ext cx="2179539" cy="48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s3.amazonaws.com/content.sitezoogle.com/u/56690/986091bf4469cb36e367d0ebe820ddc149ec540a/original/pandora-main-610x336.png?138366013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6" t="17316" r="11045" b="14382"/>
          <a:stretch/>
        </p:blipFill>
        <p:spPr bwMode="auto">
          <a:xfrm>
            <a:off x="6829524" y="3120518"/>
            <a:ext cx="1624405" cy="76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d0.awsstatic.com/logos/customers/spotify-logo-primary-horizontal-light-background-rgb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983" y="4247177"/>
            <a:ext cx="1761939" cy="68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vector-magz.com/wp-content/uploads/2013/07/available-on-itunes-logo3-300x110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t="6287" r="2806" b="6442"/>
          <a:stretch/>
        </p:blipFill>
        <p:spPr bwMode="auto">
          <a:xfrm>
            <a:off x="6037080" y="2767184"/>
            <a:ext cx="1448746" cy="48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12voltnews.com/wp-content/uploads/2013/02/Sirius-XM-new-logo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366" y="3210251"/>
            <a:ext cx="2027563" cy="43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www.facebook.com/images/fb_icon_325x325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316" y="3660993"/>
            <a:ext cx="912275" cy="91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g.twimg.com/Twitter_logo_blu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321" y="4822686"/>
            <a:ext cx="1178066" cy="95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461" y="3142297"/>
            <a:ext cx="1003423" cy="1003423"/>
          </a:xfrm>
          <a:prstGeom prst="rect">
            <a:avLst/>
          </a:prstGeom>
        </p:spPr>
      </p:pic>
      <p:pic>
        <p:nvPicPr>
          <p:cNvPr id="1048" name="Picture 24" descr="http://images.bwwstatic.com/techlogos/ACA0C2B5-B88D-1F1F-1AEEFAEF86AAAFFC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t="8154" r="5651" b="8183"/>
          <a:stretch/>
        </p:blipFill>
        <p:spPr bwMode="auto">
          <a:xfrm>
            <a:off x="3114958" y="5202802"/>
            <a:ext cx="746865" cy="73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www.plusyourbusiness.com/wp-content/uploads/2013/11/GooglePlus-Logo-Official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562" y="1522453"/>
            <a:ext cx="1047521" cy="104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www.youtube.com/yt/brand/media/image/YouTube-icon-full_color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825" y="2033460"/>
            <a:ext cx="1098375" cy="77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business.pinterest.com/sites/business/files/badge_thumb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9" t="21111" r="34129" b="20344"/>
          <a:stretch/>
        </p:blipFill>
        <p:spPr bwMode="auto">
          <a:xfrm>
            <a:off x="4444083" y="1260860"/>
            <a:ext cx="786712" cy="78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://wp2387-flywheel.netdna-ssl.com/wp-content/uploads/2013/01/linkedIn-icon-logo-vector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90" y="2353091"/>
            <a:ext cx="700504" cy="70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821051" y="2349836"/>
            <a:ext cx="7632878" cy="1938992"/>
          </a:xfrm>
          <a:prstGeom prst="rect">
            <a:avLst/>
          </a:prstGeom>
          <a:noFill/>
          <a:effectLst>
            <a:glow rad="127000">
              <a:schemeClr val="accent1">
                <a:alpha val="92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65100" prst="angle"/>
          </a:sp3d>
        </p:spPr>
        <p:txBody>
          <a:bodyPr wrap="square" lIns="91440" tIns="45720" rIns="91440" bIns="4572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6000" b="1" cap="none" spc="50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gradFill flip="none" rotWithShape="1">
                  <a:gsLst>
                    <a:gs pos="18000">
                      <a:schemeClr val="accent3"/>
                    </a:gs>
                    <a:gs pos="0">
                      <a:schemeClr val="accent1"/>
                    </a:gs>
                    <a:gs pos="74000">
                      <a:schemeClr val="accent5"/>
                    </a:gs>
                    <a:gs pos="55000">
                      <a:schemeClr val="accent4"/>
                    </a:gs>
                    <a:gs pos="38000">
                      <a:schemeClr val="accent2"/>
                    </a:gs>
                    <a:gs pos="92000">
                      <a:schemeClr val="accent6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outerShdw blurRad="38100" dist="12700" dir="1800000" algn="tl" rotWithShape="0">
                    <a:prstClr val="black">
                      <a:alpha val="72000"/>
                    </a:prstClr>
                  </a:outerShdw>
                </a:effectLst>
                <a:latin typeface="CG Omega" panose="020B0502050508020304" pitchFamily="34" charset="0"/>
              </a:rPr>
              <a:t>What New Mediums</a:t>
            </a:r>
          </a:p>
          <a:p>
            <a:pPr algn="ctr"/>
            <a:r>
              <a:rPr lang="en-US" sz="6000" b="1" spc="50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gradFill flip="none" rotWithShape="1">
                  <a:gsLst>
                    <a:gs pos="18000">
                      <a:schemeClr val="accent3"/>
                    </a:gs>
                    <a:gs pos="0">
                      <a:schemeClr val="accent1"/>
                    </a:gs>
                    <a:gs pos="74000">
                      <a:schemeClr val="accent5"/>
                    </a:gs>
                    <a:gs pos="55000">
                      <a:schemeClr val="accent4"/>
                    </a:gs>
                    <a:gs pos="38000">
                      <a:schemeClr val="accent2"/>
                    </a:gs>
                    <a:gs pos="92000">
                      <a:schemeClr val="accent6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outerShdw blurRad="38100" dist="12700" dir="1800000" algn="tl" rotWithShape="0">
                    <a:prstClr val="black">
                      <a:alpha val="72000"/>
                    </a:prstClr>
                  </a:outerShdw>
                </a:effectLst>
                <a:latin typeface="CG Omega" panose="020B0502050508020304" pitchFamily="34" charset="0"/>
              </a:rPr>
              <a:t>And Social Media? </a:t>
            </a:r>
            <a:endParaRPr lang="en-US" sz="6000" b="1" cap="none" spc="50" dirty="0">
              <a:ln w="0">
                <a:solidFill>
                  <a:schemeClr val="bg2">
                    <a:lumMod val="50000"/>
                  </a:schemeClr>
                </a:solidFill>
              </a:ln>
              <a:gradFill flip="none" rotWithShape="1">
                <a:gsLst>
                  <a:gs pos="18000">
                    <a:schemeClr val="accent3"/>
                  </a:gs>
                  <a:gs pos="0">
                    <a:schemeClr val="accent1"/>
                  </a:gs>
                  <a:gs pos="74000">
                    <a:schemeClr val="accent5"/>
                  </a:gs>
                  <a:gs pos="55000">
                    <a:schemeClr val="accent4"/>
                  </a:gs>
                  <a:gs pos="38000">
                    <a:schemeClr val="accent2"/>
                  </a:gs>
                  <a:gs pos="92000">
                    <a:schemeClr val="accent6">
                      <a:lumMod val="75000"/>
                    </a:schemeClr>
                  </a:gs>
                </a:gsLst>
                <a:lin ang="0" scaled="1"/>
                <a:tileRect/>
              </a:gradFill>
              <a:effectLst>
                <a:outerShdw blurRad="38100" dist="12700" dir="1800000" algn="tl" rotWithShape="0">
                  <a:prstClr val="black">
                    <a:alpha val="72000"/>
                  </a:prstClr>
                </a:outerShdw>
              </a:effectLst>
              <a:latin typeface="CG Omega" panose="020B0502050508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58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4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4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7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25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2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75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25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25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250"/>
                            </p:stCondLst>
                            <p:childTnLst>
                              <p:par>
                                <p:cTn id="5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25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750"/>
                            </p:stCondLst>
                            <p:childTnLst>
                              <p:par>
                                <p:cTn id="6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750"/>
                            </p:stCondLst>
                            <p:childTnLst>
                              <p:par>
                                <p:cTn id="6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25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750"/>
                            </p:stCondLst>
                            <p:childTnLst>
                              <p:par>
                                <p:cTn id="7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8750"/>
                            </p:stCondLst>
                            <p:childTnLst>
                              <p:par>
                                <p:cTn id="9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750"/>
                            </p:stCondLst>
                            <p:childTnLst>
                              <p:par>
                                <p:cTn id="9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1250"/>
                            </p:stCondLst>
                            <p:childTnLst>
                              <p:par>
                                <p:cTn id="10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250"/>
                            </p:stCondLst>
                            <p:childTnLst>
                              <p:par>
                                <p:cTn id="10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4250"/>
                            </p:stCondLst>
                            <p:childTnLst>
                              <p:par>
                                <p:cTn id="11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Picture 34" descr="https://www.ryze.com/ryz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431" y="1517842"/>
            <a:ext cx="957807" cy="46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icons.iconarchive.com/icons/danleech/simple/1024/quora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232" y="1313091"/>
            <a:ext cx="679268" cy="67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www.facebook.com/images/fb_icon_325x32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845" y="1380259"/>
            <a:ext cx="649236" cy="6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081" y="1198127"/>
            <a:ext cx="643059" cy="643059"/>
          </a:xfrm>
          <a:prstGeom prst="rect">
            <a:avLst/>
          </a:prstGeom>
        </p:spPr>
      </p:pic>
      <p:pic>
        <p:nvPicPr>
          <p:cNvPr id="1048" name="Picture 24" descr="http://images.bwwstatic.com/techlogos/ACA0C2B5-B88D-1F1F-1AEEFAEF86AAAFF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t="8154" r="5651" b="8183"/>
          <a:stretch/>
        </p:blipFill>
        <p:spPr bwMode="auto">
          <a:xfrm>
            <a:off x="2382110" y="1088128"/>
            <a:ext cx="591934" cy="58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www.plusyourbusiness.com/wp-content/uploads/2013/11/GooglePlus-Logo-Officia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36" y="1380259"/>
            <a:ext cx="759513" cy="7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business.pinterest.com/sites/business/files/badge_thumb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9" t="21111" r="34129" b="20344"/>
          <a:stretch/>
        </p:blipFill>
        <p:spPr bwMode="auto">
          <a:xfrm>
            <a:off x="4757344" y="1217344"/>
            <a:ext cx="666712" cy="66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://wp2387-flywheel.netdna-ssl.com/wp-content/uploads/2013/01/linkedIn-icon-logo-vecto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431" y="1404905"/>
            <a:ext cx="574897" cy="57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578621" y="552326"/>
            <a:ext cx="4305696" cy="707886"/>
          </a:xfrm>
          <a:prstGeom prst="rect">
            <a:avLst/>
          </a:prstGeom>
          <a:noFill/>
          <a:effectLst>
            <a:glow rad="127000">
              <a:schemeClr val="accent1">
                <a:alpha val="92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65100" prst="angle"/>
          </a:sp3d>
        </p:spPr>
        <p:txBody>
          <a:bodyPr wrap="square" lIns="91440" tIns="45720" rIns="91440" bIns="4572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4000" b="1" spc="50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ffectLst>
                  <a:outerShdw blurRad="139700" dist="25400" dir="2700000" sx="99000" sy="99000" algn="tl" rotWithShape="0">
                    <a:prstClr val="black">
                      <a:alpha val="72000"/>
                    </a:prstClr>
                  </a:outerShdw>
                </a:effectLst>
                <a:latin typeface="CG Omega" panose="020B0502050508020304" pitchFamily="34" charset="0"/>
              </a:rPr>
              <a:t>Social Media</a:t>
            </a:r>
            <a:endParaRPr lang="en-US" sz="4000" b="1" cap="none" spc="50" dirty="0">
              <a:ln w="0">
                <a:solidFill>
                  <a:schemeClr val="bg2">
                    <a:lumMod val="50000"/>
                  </a:schemeClr>
                </a:solidFill>
              </a:ln>
              <a:solidFill>
                <a:schemeClr val="accent6"/>
              </a:solidFill>
              <a:effectLst>
                <a:outerShdw blurRad="38100" dist="12700" dir="1800000" algn="tl" rotWithShape="0">
                  <a:prstClr val="black">
                    <a:alpha val="72000"/>
                  </a:prstClr>
                </a:outerShdw>
              </a:effectLst>
              <a:latin typeface="CG Omega" panose="020B0502050508020304" pitchFamily="34" charset="0"/>
            </a:endParaRPr>
          </a:p>
        </p:txBody>
      </p:sp>
      <p:pic>
        <p:nvPicPr>
          <p:cNvPr id="1046" name="Picture 22" descr="https://g.twimg.com/Twitter_logo_blu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97" y="1176258"/>
            <a:ext cx="816823" cy="66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069198" y="2657291"/>
            <a:ext cx="298511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No/Low Cost of Entry</a:t>
            </a:r>
          </a:p>
          <a:p>
            <a:pPr algn="ctr"/>
            <a:r>
              <a:rPr lang="en-US" sz="2000" b="1" dirty="0" smtClean="0"/>
              <a:t>Direct Communication</a:t>
            </a:r>
          </a:p>
          <a:p>
            <a:pPr algn="ctr"/>
            <a:r>
              <a:rPr lang="en-US" sz="2000" b="1" dirty="0" smtClean="0"/>
              <a:t>Going Viral</a:t>
            </a:r>
          </a:p>
          <a:p>
            <a:pPr algn="ctr"/>
            <a:r>
              <a:rPr lang="en-US" sz="2000" b="1" dirty="0" smtClean="0"/>
              <a:t>Flexibility </a:t>
            </a:r>
          </a:p>
          <a:p>
            <a:pPr algn="ctr"/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2215879" y="4288507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/>
              <a:t>Not Yours!</a:t>
            </a:r>
          </a:p>
          <a:p>
            <a:pPr algn="ctr"/>
            <a:r>
              <a:rPr lang="en-US" sz="2000" b="1" dirty="0" err="1" smtClean="0"/>
              <a:t>Unlevel</a:t>
            </a:r>
            <a:r>
              <a:rPr lang="en-US" sz="2000" b="1" dirty="0" smtClean="0"/>
              <a:t> </a:t>
            </a:r>
            <a:r>
              <a:rPr lang="en-US" sz="2000" b="1" dirty="0"/>
              <a:t>Playing Field</a:t>
            </a:r>
          </a:p>
          <a:p>
            <a:pPr algn="ctr"/>
            <a:r>
              <a:rPr lang="en-US" sz="2000" b="1" dirty="0" smtClean="0"/>
              <a:t>Confusing Costs</a:t>
            </a:r>
            <a:endParaRPr lang="en-US" sz="2000" b="1" dirty="0"/>
          </a:p>
          <a:p>
            <a:pPr algn="ctr"/>
            <a:r>
              <a:rPr lang="en-US" sz="2000" b="1" dirty="0"/>
              <a:t>Time Consuming</a:t>
            </a:r>
          </a:p>
          <a:p>
            <a:pPr algn="ctr"/>
            <a:r>
              <a:rPr lang="en-US" sz="2000" b="1" dirty="0"/>
              <a:t>Going Viral</a:t>
            </a:r>
          </a:p>
        </p:txBody>
      </p:sp>
    </p:spTree>
    <p:extLst>
      <p:ext uri="{BB962C8B-B14F-4D97-AF65-F5344CB8AC3E}">
        <p14:creationId xmlns:p14="http://schemas.microsoft.com/office/powerpoint/2010/main" val="58244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urn off Facebook Auto Play Video Opt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150" end="104234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1075" y="494256"/>
            <a:ext cx="6100192" cy="34313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2" t="24397" r="41962" b="12451"/>
          <a:stretch/>
        </p:blipFill>
        <p:spPr>
          <a:xfrm>
            <a:off x="376518" y="1242047"/>
            <a:ext cx="4504764" cy="52797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16" y="3412899"/>
            <a:ext cx="4429351" cy="330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2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ttp://d0.awsstatic.com/logos/customers/spotify-logo-primary-horizontal-light-background-rg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38" y="1570248"/>
            <a:ext cx="1761939" cy="68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vector-magz.com/wp-content/uploads/2013/07/available-on-itunes-logo3-300x1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t="6287" r="2806" b="6442"/>
          <a:stretch/>
        </p:blipFill>
        <p:spPr bwMode="auto">
          <a:xfrm>
            <a:off x="5635561" y="1021811"/>
            <a:ext cx="2017472" cy="68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12voltnews.com/wp-content/uploads/2013/02/Sirius-XM-new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54" y="1671547"/>
            <a:ext cx="2027563" cy="43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150019" y="557584"/>
            <a:ext cx="2661457" cy="707886"/>
          </a:xfrm>
          <a:prstGeom prst="rect">
            <a:avLst/>
          </a:prstGeom>
          <a:noFill/>
          <a:effectLst>
            <a:glow rad="127000">
              <a:schemeClr val="accent1">
                <a:alpha val="92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65100" prst="angle"/>
          </a:sp3d>
        </p:spPr>
        <p:txBody>
          <a:bodyPr wrap="square" lIns="91440" tIns="45720" rIns="91440" bIns="4572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4000" b="1" spc="50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3"/>
                </a:solidFill>
                <a:effectLst>
                  <a:outerShdw blurRad="139700" dist="25400" dir="2700000" sx="99000" sy="99000" algn="tl" rotWithShape="0">
                    <a:prstClr val="black">
                      <a:alpha val="72000"/>
                    </a:prstClr>
                  </a:outerShdw>
                </a:effectLst>
                <a:latin typeface="CG Omega" panose="020B0502050508020304" pitchFamily="34" charset="0"/>
              </a:rPr>
              <a:t>Audio</a:t>
            </a:r>
            <a:endParaRPr lang="en-US" sz="4000" b="1" cap="none" spc="50" dirty="0">
              <a:ln w="0">
                <a:solidFill>
                  <a:schemeClr val="bg2">
                    <a:lumMod val="50000"/>
                  </a:schemeClr>
                </a:solidFill>
              </a:ln>
              <a:solidFill>
                <a:schemeClr val="accent3"/>
              </a:solidFill>
              <a:effectLst>
                <a:outerShdw blurRad="38100" dist="12700" dir="1800000" algn="tl" rotWithShape="0">
                  <a:prstClr val="black">
                    <a:alpha val="72000"/>
                  </a:prstClr>
                </a:outerShdw>
              </a:effectLst>
              <a:latin typeface="CG Omega" panose="020B0502050508020304" pitchFamily="34" charset="0"/>
            </a:endParaRPr>
          </a:p>
        </p:txBody>
      </p:sp>
      <p:pic>
        <p:nvPicPr>
          <p:cNvPr id="2" name="Picture 2" descr="https://theaudacitytopodcast.com/files/2013/06/Stitcher-Logo-Black-BG-e1372373229397-712x35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1" t="5591" r="8394" b="10169"/>
          <a:stretch/>
        </p:blipFill>
        <p:spPr bwMode="auto">
          <a:xfrm>
            <a:off x="3156628" y="1517790"/>
            <a:ext cx="1443551" cy="71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media.wilsonminer.com/share/shrapnel/fluid/rdio-flui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987" y="1281289"/>
            <a:ext cx="893766" cy="89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s3.amazonaws.com/content.sitezoogle.com/u/56690/986091bf4469cb36e367d0ebe820ddc149ec540a/original/pandora-main-610x336.png?138366013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6" t="17316" r="11045" b="14382"/>
          <a:stretch/>
        </p:blipFill>
        <p:spPr bwMode="auto">
          <a:xfrm>
            <a:off x="2092352" y="1049557"/>
            <a:ext cx="1424354" cy="66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894471" y="2657291"/>
            <a:ext cx="3334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Unlimited Library of Music</a:t>
            </a:r>
          </a:p>
          <a:p>
            <a:pPr algn="ctr"/>
            <a:r>
              <a:rPr lang="en-US" sz="2000" b="1" dirty="0" smtClean="0"/>
              <a:t>Accessible 24/7</a:t>
            </a:r>
          </a:p>
          <a:p>
            <a:pPr algn="ctr"/>
            <a:r>
              <a:rPr lang="en-US" sz="2000" b="1" dirty="0" smtClean="0"/>
              <a:t>Easy to Use</a:t>
            </a:r>
          </a:p>
          <a:p>
            <a:pPr algn="ctr"/>
            <a:r>
              <a:rPr lang="en-US" sz="2000" b="1" dirty="0" smtClean="0"/>
              <a:t>Targeted Advertising</a:t>
            </a:r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</p:txBody>
      </p:sp>
      <p:sp>
        <p:nvSpPr>
          <p:cNvPr id="20" name="Rectangle 19"/>
          <p:cNvSpPr/>
          <p:nvPr/>
        </p:nvSpPr>
        <p:spPr>
          <a:xfrm>
            <a:off x="2215879" y="4288507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 smtClean="0"/>
              <a:t>Inflated Reach</a:t>
            </a:r>
          </a:p>
          <a:p>
            <a:pPr algn="ctr"/>
            <a:r>
              <a:rPr lang="en-US" sz="2000" b="1" dirty="0" smtClean="0"/>
              <a:t>No Local Content</a:t>
            </a:r>
            <a:endParaRPr lang="en-US" sz="2000" b="1" dirty="0"/>
          </a:p>
          <a:p>
            <a:pPr algn="ctr"/>
            <a:r>
              <a:rPr lang="en-US" sz="2000" b="1" dirty="0" smtClean="0"/>
              <a:t>Local Ads Not Guaranteed</a:t>
            </a:r>
          </a:p>
          <a:p>
            <a:pPr algn="ctr"/>
            <a:r>
              <a:rPr lang="en-US" sz="2000" b="1" dirty="0" smtClean="0"/>
              <a:t>Inaccurate Metrics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1014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sdatgroup.com/carstereo/sc-196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1"/>
          <a:stretch/>
        </p:blipFill>
        <p:spPr bwMode="auto">
          <a:xfrm>
            <a:off x="524650" y="5318261"/>
            <a:ext cx="2028890" cy="66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31" y="4370703"/>
            <a:ext cx="1686269" cy="2543019"/>
          </a:xfrm>
          <a:prstGeom prst="rect">
            <a:avLst/>
          </a:prstGeom>
        </p:spPr>
      </p:pic>
      <p:pic>
        <p:nvPicPr>
          <p:cNvPr id="2050" name="Picture 2" descr="http://sva01.de/wp-content/uploads/2013/04/SVA-SV-Seligenporten_3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5" t="16083" r="21012" b="38391"/>
          <a:stretch/>
        </p:blipFill>
        <p:spPr bwMode="auto">
          <a:xfrm>
            <a:off x="319806" y="1656375"/>
            <a:ext cx="2355289" cy="123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blog.chron.com/carsandtrucks/files/legacy/08Fusi_CntrStck%5B1%5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429" y="5330952"/>
            <a:ext cx="1073786" cy="73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audiosavings.com/media/catalog/product/cache/1/image/1000x/040ec09b1e35df139433887a97daa66f/1/4/146187726854d3d98ee421c4.6225352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t="7318" r="1764" b="6939"/>
          <a:stretch/>
        </p:blipFill>
        <p:spPr bwMode="auto">
          <a:xfrm>
            <a:off x="1020785" y="4855292"/>
            <a:ext cx="1572355" cy="47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cliparts.co/cliparts/pTo/A7g/pToA7gbAc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54" y="5700350"/>
            <a:ext cx="695551" cy="73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nau.edu/uploadedImages/Academic/Franke/media/galleries/BuffettTrip_2011_720x475%20(9)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5" t="11336" r="10661" b="-11336"/>
          <a:stretch/>
        </p:blipFill>
        <p:spPr bwMode="auto">
          <a:xfrm>
            <a:off x="5890175" y="4162943"/>
            <a:ext cx="1929670" cy="259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irishtimes.com/blogs/generationemigration/files/2012/07/US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90" y="1518503"/>
            <a:ext cx="3382202" cy="210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651317" y="2061750"/>
            <a:ext cx="14029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</a:rPr>
              <a:t>93%</a:t>
            </a:r>
            <a:endParaRPr lang="en-US" sz="48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2056" name="Picture 8" descr="http://www.onairpublicity.com/blog/wp-content/uploads/2015/03/Car-Radio-300x21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565" y="4723361"/>
            <a:ext cx="1230219" cy="87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150019" y="557584"/>
            <a:ext cx="2661457" cy="707886"/>
          </a:xfrm>
          <a:prstGeom prst="rect">
            <a:avLst/>
          </a:prstGeom>
          <a:noFill/>
          <a:effectLst>
            <a:glow rad="127000">
              <a:schemeClr val="accent1">
                <a:alpha val="92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65100" prst="angle"/>
          </a:sp3d>
        </p:spPr>
        <p:txBody>
          <a:bodyPr wrap="square" lIns="91440" tIns="45720" rIns="91440" bIns="4572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4000" b="1" spc="50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3"/>
                </a:solidFill>
                <a:effectLst>
                  <a:outerShdw blurRad="139700" dist="25400" dir="2700000" sx="99000" sy="99000" algn="tl" rotWithShape="0">
                    <a:prstClr val="black">
                      <a:alpha val="72000"/>
                    </a:prstClr>
                  </a:outerShdw>
                </a:effectLst>
                <a:latin typeface="CG Omega" panose="020B0502050508020304" pitchFamily="34" charset="0"/>
              </a:rPr>
              <a:t>Radio</a:t>
            </a:r>
            <a:endParaRPr lang="en-US" sz="4000" b="1" cap="none" spc="50" dirty="0">
              <a:ln w="0">
                <a:solidFill>
                  <a:schemeClr val="bg2">
                    <a:lumMod val="50000"/>
                  </a:schemeClr>
                </a:solidFill>
              </a:ln>
              <a:solidFill>
                <a:schemeClr val="accent3"/>
              </a:solidFill>
              <a:effectLst>
                <a:outerShdw blurRad="38100" dist="12700" dir="1800000" algn="tl" rotWithShape="0">
                  <a:prstClr val="black">
                    <a:alpha val="72000"/>
                  </a:prstClr>
                </a:outerShdw>
              </a:effectLst>
              <a:latin typeface="CG Omega" panose="020B0502050508020304" pitchFamily="34" charset="0"/>
            </a:endParaRPr>
          </a:p>
        </p:txBody>
      </p:sp>
      <p:sp>
        <p:nvSpPr>
          <p:cNvPr id="2" name="AutoShape 2" descr="https://upload.wikimedia.org/wikipedia/commons/2/26/Australian_State_Route_102.svg"/>
          <p:cNvSpPr>
            <a:spLocks noChangeAspect="1" noChangeArrowheads="1"/>
          </p:cNvSpPr>
          <p:nvPr/>
        </p:nvSpPr>
        <p:spPr bwMode="auto">
          <a:xfrm>
            <a:off x="155575" y="-551793"/>
            <a:ext cx="2670105" cy="250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86000" y="22748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>    </a:t>
            </a:r>
          </a:p>
          <a:p>
            <a:r>
              <a:rPr lang="en-US" dirty="0"/>
              <a:t>  </a:t>
            </a:r>
          </a:p>
          <a:p>
            <a:r>
              <a:rPr lang="en-US" dirty="0"/>
              <a:t>  </a:t>
            </a:r>
          </a:p>
          <a:p>
            <a:r>
              <a:rPr lang="en-US" dirty="0"/>
              <a:t>  </a:t>
            </a:r>
          </a:p>
          <a:p>
            <a:r>
              <a:rPr lang="en-US" dirty="0"/>
              <a:t>  </a:t>
            </a:r>
          </a:p>
          <a:p>
            <a:r>
              <a:rPr lang="en-US" dirty="0"/>
              <a:t>    </a:t>
            </a:r>
          </a:p>
          <a:p>
            <a:r>
              <a:rPr lang="en-US" dirty="0"/>
              <a:t> </a:t>
            </a:r>
          </a:p>
        </p:txBody>
      </p:sp>
      <p:sp>
        <p:nvSpPr>
          <p:cNvPr id="6" name="AutoShape 2" descr="https://upload.wikimedia.org/wikipedia/commons/2/26/Australian_State_Route_102.svg"/>
          <p:cNvSpPr>
            <a:spLocks noChangeAspect="1" noChangeArrowheads="1"/>
          </p:cNvSpPr>
          <p:nvPr/>
        </p:nvSpPr>
        <p:spPr bwMode="auto">
          <a:xfrm>
            <a:off x="155575" y="-1790700"/>
            <a:ext cx="39909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http://upload.wikimedia.org/wikipedia/commons/e/e0/US_102_Michigan_1926.svg"/>
          <p:cNvSpPr>
            <a:spLocks noChangeAspect="1" noChangeArrowheads="1"/>
          </p:cNvSpPr>
          <p:nvPr/>
        </p:nvSpPr>
        <p:spPr bwMode="auto">
          <a:xfrm>
            <a:off x="155575" y="-1790700"/>
            <a:ext cx="38576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File:Virginia 102 (old)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091" y="2320103"/>
            <a:ext cx="2202987" cy="240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10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ecx.images-amazon.com/images/I/61MZfrB759L._SY300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33" y="1540986"/>
            <a:ext cx="783329" cy="78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cordcuttersnews.com/wp-content/uploads/2014/09/netflix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96" y="1432569"/>
            <a:ext cx="1398237" cy="78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thevpn.guru/wp-content/uploads/2014/03/hulu-plus-outside-u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5" t="14237" r="6818" b="18199"/>
          <a:stretch/>
        </p:blipFill>
        <p:spPr bwMode="auto">
          <a:xfrm>
            <a:off x="6205422" y="1587187"/>
            <a:ext cx="1285379" cy="56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cnet3.cbsistatic.com/hub/i/r/2015/01/04/57931480-9cd4-47e9-9b6e-fca3f03f6f3f/resize/770x578/f2d015eea993a2c042def1f15e4154ba/sling-tv-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278" y="1507781"/>
            <a:ext cx="1662467" cy="87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insupersite.com/site-files/winsupersite.com/files/imagecache/large_img/uploads/2013/03/roku3-her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6" t="27258" r="18950" b="12045"/>
          <a:stretch/>
        </p:blipFill>
        <p:spPr bwMode="auto">
          <a:xfrm>
            <a:off x="5000564" y="1410429"/>
            <a:ext cx="1204858" cy="6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droid-life.com/wp-content/uploads/2013/07/chromecast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816" y="1192124"/>
            <a:ext cx="1680882" cy="37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8" descr="http://www.youtube.com/yt/brand/media/image/YouTube-icon-full_colo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767" y="1531409"/>
            <a:ext cx="762338" cy="53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88884" y="556022"/>
            <a:ext cx="2613222" cy="707886"/>
          </a:xfrm>
          <a:prstGeom prst="rect">
            <a:avLst/>
          </a:prstGeom>
          <a:noFill/>
          <a:effectLst>
            <a:glow rad="127000">
              <a:schemeClr val="accent1">
                <a:alpha val="92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65100" prst="angle"/>
          </a:sp3d>
        </p:spPr>
        <p:txBody>
          <a:bodyPr wrap="square" lIns="91440" tIns="45720" rIns="91440" bIns="4572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4000" b="1" cap="none" spc="50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139700" dist="25400" dir="2700000" sx="99000" sy="99000" algn="tl" rotWithShape="0">
                    <a:prstClr val="black">
                      <a:alpha val="72000"/>
                    </a:prstClr>
                  </a:outerShdw>
                </a:effectLst>
                <a:latin typeface="CG Omega" panose="020B0502050508020304" pitchFamily="34" charset="0"/>
              </a:rPr>
              <a:t>Video</a:t>
            </a:r>
            <a:endParaRPr lang="en-US" sz="4000" b="1" cap="none" spc="50" dirty="0">
              <a:ln w="0">
                <a:solidFill>
                  <a:schemeClr val="bg2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12700" dir="1800000" algn="tl" rotWithShape="0">
                  <a:prstClr val="black">
                    <a:alpha val="72000"/>
                  </a:prstClr>
                </a:outerShdw>
              </a:effectLst>
              <a:latin typeface="CG Omega" panose="020B05020505080203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3182" y="2657291"/>
            <a:ext cx="38571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Instant Access</a:t>
            </a:r>
          </a:p>
          <a:p>
            <a:pPr algn="ctr"/>
            <a:r>
              <a:rPr lang="en-US" sz="2000" b="1" dirty="0" smtClean="0"/>
              <a:t>Unlimited Content</a:t>
            </a:r>
          </a:p>
          <a:p>
            <a:pPr algn="ctr"/>
            <a:r>
              <a:rPr lang="en-US" sz="2000" b="1" dirty="0" smtClean="0"/>
              <a:t>Available on Multiple Screens</a:t>
            </a:r>
          </a:p>
          <a:p>
            <a:pPr algn="ctr"/>
            <a:r>
              <a:rPr lang="en-US" sz="2000" b="1" dirty="0" smtClean="0"/>
              <a:t>Portable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82172" y="4224251"/>
            <a:ext cx="43984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No Internet/No Access</a:t>
            </a:r>
          </a:p>
          <a:p>
            <a:pPr algn="ctr"/>
            <a:r>
              <a:rPr lang="en-US" sz="2000" b="1" dirty="0" smtClean="0"/>
              <a:t>Fragmented Audience</a:t>
            </a:r>
          </a:p>
          <a:p>
            <a:pPr algn="ctr"/>
            <a:r>
              <a:rPr lang="en-US" sz="2000" b="1" dirty="0" smtClean="0"/>
              <a:t>Limited Advertising Opportunities</a:t>
            </a:r>
          </a:p>
          <a:p>
            <a:pPr algn="ctr"/>
            <a:r>
              <a:rPr lang="en-US" sz="2000" b="1" dirty="0" smtClean="0"/>
              <a:t>No Local Content</a:t>
            </a:r>
          </a:p>
        </p:txBody>
      </p:sp>
    </p:spTree>
    <p:extLst>
      <p:ext uri="{BB962C8B-B14F-4D97-AF65-F5344CB8AC3E}">
        <p14:creationId xmlns:p14="http://schemas.microsoft.com/office/powerpoint/2010/main" val="69395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769021" y="5251517"/>
            <a:ext cx="313201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Top"/>
              <a:lightRig rig="threePt" dir="t"/>
            </a:scene3d>
          </a:bodyPr>
          <a:lstStyle/>
          <a:p>
            <a:pPr algn="ctr"/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LOCAL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63380" y="5606830"/>
            <a:ext cx="313201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Top"/>
              <a:lightRig rig="threePt" dir="t"/>
            </a:scene3d>
          </a:bodyPr>
          <a:lstStyle/>
          <a:p>
            <a:pPr algn="ctr"/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LOCAL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55126" y="4972475"/>
            <a:ext cx="313201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Top"/>
              <a:lightRig rig="threePt" dir="t"/>
            </a:scene3d>
          </a:bodyPr>
          <a:lstStyle/>
          <a:p>
            <a:pPr algn="ctr"/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LOCAL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6" descr="http://images.clipartpanda.com/google-location-icon-whitakergroup-google-location-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960" y="3691757"/>
            <a:ext cx="1045616" cy="160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images.clipartpanda.com/google-location-icon-whitakergroup-google-location-icon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884" y="3998332"/>
            <a:ext cx="1028645" cy="157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42017" y="733146"/>
            <a:ext cx="3640190" cy="707886"/>
          </a:xfrm>
          <a:prstGeom prst="rect">
            <a:avLst/>
          </a:prstGeom>
          <a:noFill/>
          <a:effectLst>
            <a:glow rad="127000">
              <a:schemeClr val="accent1">
                <a:alpha val="92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65100" prst="angle"/>
          </a:sp3d>
        </p:spPr>
        <p:txBody>
          <a:bodyPr wrap="square" lIns="91440" tIns="45720" rIns="91440" bIns="4572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4000" b="1" cap="none" spc="50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139700" dist="25400" dir="2700000" sx="99000" sy="99000" algn="tl" rotWithShape="0">
                    <a:prstClr val="black">
                      <a:alpha val="72000"/>
                    </a:prstClr>
                  </a:outerShdw>
                </a:effectLst>
                <a:latin typeface="CG Omega" panose="020B0502050508020304" pitchFamily="34" charset="0"/>
              </a:rPr>
              <a:t>Television</a:t>
            </a:r>
            <a:endParaRPr lang="en-US" sz="4000" b="1" cap="none" spc="50" dirty="0">
              <a:ln w="0">
                <a:solidFill>
                  <a:schemeClr val="bg2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12700" dir="1800000" algn="tl" rotWithShape="0">
                  <a:prstClr val="black">
                    <a:alpha val="72000"/>
                  </a:prstClr>
                </a:outerShdw>
              </a:effectLst>
              <a:latin typeface="CG Omega" panose="020B0502050508020304" pitchFamily="34" charset="0"/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109479576"/>
              </p:ext>
            </p:extLst>
          </p:nvPr>
        </p:nvGraphicFramePr>
        <p:xfrm>
          <a:off x="253263" y="1376445"/>
          <a:ext cx="2559567" cy="2205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489331" y="1968873"/>
            <a:ext cx="10356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65%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http://upload.wikimedia.org/wikipedia/commons/thumb/d/d7/Horlo%C4%9Do_001.svg/1024px-Horlo%C4%9Do_001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593" y="1582891"/>
            <a:ext cx="1792205" cy="179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125577" y="2011430"/>
            <a:ext cx="8739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/>
              <a:t>34</a:t>
            </a:r>
            <a:endParaRPr lang="en-US" sz="4800" b="1" dirty="0"/>
          </a:p>
        </p:txBody>
      </p:sp>
      <p:pic>
        <p:nvPicPr>
          <p:cNvPr id="11" name="Picture 8" descr="http://site.taylormadegolf.com/sldr/v2/img/we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2026">
            <a:off x="6791064" y="1676851"/>
            <a:ext cx="1778827" cy="171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studentlifeandleadership.files.wordpress.com/2012/06/shiny-gold-dollar-sig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83" y="3883489"/>
            <a:ext cx="1521860" cy="205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images.clipartpanda.com/google-location-icon-whitakergroup-google-location-icon.png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136" y="4301392"/>
            <a:ext cx="1065530" cy="163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45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14" grpId="0"/>
      <p:bldGraphic spid="7" grpId="0">
        <p:bldAsOne/>
      </p:bldGraphic>
      <p:bldP spid="8" grpId="0"/>
      <p:bldP spid="10" grpId="0"/>
    </p:bld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8074</TotalTime>
  <Words>168</Words>
  <Application>Microsoft Office PowerPoint</Application>
  <PresentationFormat>Letter Paper (8.5x11 in)</PresentationFormat>
  <Paragraphs>72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CG Omega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Walter Scott</dc:creator>
  <cp:lastModifiedBy>Microsoft account</cp:lastModifiedBy>
  <cp:revision>214</cp:revision>
  <dcterms:created xsi:type="dcterms:W3CDTF">2015-05-21T19:25:03Z</dcterms:created>
  <dcterms:modified xsi:type="dcterms:W3CDTF">2015-06-26T11:11:12Z</dcterms:modified>
</cp:coreProperties>
</file>